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67" r:id="rId3"/>
    <p:sldId id="290" r:id="rId4"/>
    <p:sldId id="291" r:id="rId5"/>
    <p:sldId id="296" r:id="rId6"/>
    <p:sldId id="292" r:id="rId7"/>
    <p:sldId id="297" r:id="rId8"/>
    <p:sldId id="299" r:id="rId9"/>
    <p:sldId id="293" r:id="rId10"/>
    <p:sldId id="301" r:id="rId11"/>
    <p:sldId id="300" r:id="rId12"/>
    <p:sldId id="269" r:id="rId13"/>
    <p:sldId id="29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34" autoAdjust="0"/>
  </p:normalViewPr>
  <p:slideViewPr>
    <p:cSldViewPr snapToGrid="0">
      <p:cViewPr>
        <p:scale>
          <a:sx n="50" d="100"/>
          <a:sy n="50" d="100"/>
        </p:scale>
        <p:origin x="2016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9C0AC5-95FD-464F-954A-9FAA62CD747F}" type="doc">
      <dgm:prSet loTypeId="urn:microsoft.com/office/officeart/2005/8/layout/vList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CA4FC8-6696-414D-8474-DC0FF82B9CD7}">
      <dgm:prSet phldrT="[Text]"/>
      <dgm:spPr/>
      <dgm:t>
        <a:bodyPr/>
        <a:lstStyle/>
        <a:p>
          <a:r>
            <a:rPr lang="en-US" dirty="0"/>
            <a:t>Policy Interventions-</a:t>
          </a:r>
          <a:r>
            <a:rPr lang="en-IN" dirty="0"/>
            <a:t>Review of statutory master plan | Review of town code </a:t>
          </a:r>
          <a:endParaRPr lang="en-US" dirty="0"/>
        </a:p>
      </dgm:t>
    </dgm:pt>
    <dgm:pt modelId="{B5C207E4-7F1E-4BA3-9808-E0CE84C63D08}" type="parTrans" cxnId="{323BEA66-92B2-490B-999E-54E2F1FAF2AB}">
      <dgm:prSet/>
      <dgm:spPr/>
      <dgm:t>
        <a:bodyPr/>
        <a:lstStyle/>
        <a:p>
          <a:endParaRPr lang="en-US"/>
        </a:p>
      </dgm:t>
    </dgm:pt>
    <dgm:pt modelId="{3C1884B5-1260-43EF-B8EE-FCA7D0851945}" type="sibTrans" cxnId="{323BEA66-92B2-490B-999E-54E2F1FAF2AB}">
      <dgm:prSet/>
      <dgm:spPr/>
      <dgm:t>
        <a:bodyPr/>
        <a:lstStyle/>
        <a:p>
          <a:endParaRPr lang="en-US"/>
        </a:p>
      </dgm:t>
    </dgm:pt>
    <dgm:pt modelId="{9D492023-E7B9-42D7-9E03-FFF3F49F2654}">
      <dgm:prSet phldrT="[Text]"/>
      <dgm:spPr/>
      <dgm:t>
        <a:bodyPr/>
        <a:lstStyle/>
        <a:p>
          <a:r>
            <a:rPr lang="en-US" dirty="0"/>
            <a:t>System Interventions- CFSC  | Knowledge management | capacity building| Standard designs</a:t>
          </a:r>
        </a:p>
      </dgm:t>
    </dgm:pt>
    <dgm:pt modelId="{CCF3ED4D-F345-49B0-8862-9A2E4750384F}" type="parTrans" cxnId="{794D4FD4-BECE-41EB-AD24-CEEE18C42ECF}">
      <dgm:prSet/>
      <dgm:spPr/>
      <dgm:t>
        <a:bodyPr/>
        <a:lstStyle/>
        <a:p>
          <a:endParaRPr lang="en-US"/>
        </a:p>
      </dgm:t>
    </dgm:pt>
    <dgm:pt modelId="{D4D8B995-BBBF-4640-BE57-B719E1F6ACAC}" type="sibTrans" cxnId="{794D4FD4-BECE-41EB-AD24-CEEE18C42ECF}">
      <dgm:prSet/>
      <dgm:spPr/>
      <dgm:t>
        <a:bodyPr/>
        <a:lstStyle/>
        <a:p>
          <a:endParaRPr lang="en-US"/>
        </a:p>
      </dgm:t>
    </dgm:pt>
    <dgm:pt modelId="{CC4EB4A3-DC73-41E6-8333-0A2F1B79FFD7}">
      <dgm:prSet/>
      <dgm:spPr/>
      <dgm:t>
        <a:bodyPr/>
        <a:lstStyle/>
        <a:p>
          <a:r>
            <a:rPr lang="en-US" dirty="0"/>
            <a:t>Outreach Interventions- Community volunteers | Professionals</a:t>
          </a:r>
        </a:p>
      </dgm:t>
    </dgm:pt>
    <dgm:pt modelId="{F5C3DC74-4D25-4FAF-B1DC-85F698C936EC}" type="parTrans" cxnId="{D5A62A67-1A2E-4A4F-97B7-7B55D3FFBBDD}">
      <dgm:prSet/>
      <dgm:spPr/>
      <dgm:t>
        <a:bodyPr/>
        <a:lstStyle/>
        <a:p>
          <a:endParaRPr lang="en-US"/>
        </a:p>
      </dgm:t>
    </dgm:pt>
    <dgm:pt modelId="{396C1EC9-FFD0-4757-A1B9-9D408312F739}" type="sibTrans" cxnId="{D5A62A67-1A2E-4A4F-97B7-7B55D3FFBBDD}">
      <dgm:prSet/>
      <dgm:spPr/>
      <dgm:t>
        <a:bodyPr/>
        <a:lstStyle/>
        <a:p>
          <a:endParaRPr lang="en-US"/>
        </a:p>
      </dgm:t>
    </dgm:pt>
    <dgm:pt modelId="{BE9226E2-0919-DA48-9D4B-47DBAAA1DD12}">
      <dgm:prSet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Environmental Interventions- Housing projects | playgrounds | traffic &amp; transport</a:t>
          </a:r>
        </a:p>
        <a:p>
          <a:pPr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dirty="0"/>
        </a:p>
      </dgm:t>
    </dgm:pt>
    <dgm:pt modelId="{234D708F-1AD6-1C46-9C1E-7990760A33B3}" type="parTrans" cxnId="{94652AF7-02F1-2343-A1F3-F76E4D37359C}">
      <dgm:prSet/>
      <dgm:spPr/>
      <dgm:t>
        <a:bodyPr/>
        <a:lstStyle/>
        <a:p>
          <a:endParaRPr lang="en-US"/>
        </a:p>
      </dgm:t>
    </dgm:pt>
    <dgm:pt modelId="{7124905C-5843-3A4C-8892-9A494F719C53}" type="sibTrans" cxnId="{94652AF7-02F1-2343-A1F3-F76E4D37359C}">
      <dgm:prSet/>
      <dgm:spPr/>
      <dgm:t>
        <a:bodyPr/>
        <a:lstStyle/>
        <a:p>
          <a:endParaRPr lang="en-US"/>
        </a:p>
      </dgm:t>
    </dgm:pt>
    <dgm:pt modelId="{BA644276-EB41-354E-85AE-F0A6F2F7C965}" type="pres">
      <dgm:prSet presAssocID="{369C0AC5-95FD-464F-954A-9FAA62CD74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74DD0F-C3F8-7542-89D6-3F31923D573A}" type="pres">
      <dgm:prSet presAssocID="{B8CA4FC8-6696-414D-8474-DC0FF82B9CD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4BC27-11F3-4B4D-80B3-0A75A7E24D8A}" type="pres">
      <dgm:prSet presAssocID="{3C1884B5-1260-43EF-B8EE-FCA7D0851945}" presName="spacer" presStyleCnt="0"/>
      <dgm:spPr/>
    </dgm:pt>
    <dgm:pt modelId="{804A48A2-C16F-C842-BA3E-4D9D2DEE6DB1}" type="pres">
      <dgm:prSet presAssocID="{9D492023-E7B9-42D7-9E03-FFF3F49F265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2BB2EA-BA43-E64A-87F3-F5D48D987432}" type="pres">
      <dgm:prSet presAssocID="{D4D8B995-BBBF-4640-BE57-B719E1F6ACAC}" presName="spacer" presStyleCnt="0"/>
      <dgm:spPr/>
    </dgm:pt>
    <dgm:pt modelId="{37A02815-49FD-6D43-AE19-BF49448E04D2}" type="pres">
      <dgm:prSet presAssocID="{BE9226E2-0919-DA48-9D4B-47DBAAA1DD1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4BAE4C-1456-2043-8C86-300AFADF31D5}" type="pres">
      <dgm:prSet presAssocID="{7124905C-5843-3A4C-8892-9A494F719C53}" presName="spacer" presStyleCnt="0"/>
      <dgm:spPr/>
    </dgm:pt>
    <dgm:pt modelId="{6D7A9618-CADB-DC4F-BAC7-F43CF421D58C}" type="pres">
      <dgm:prSet presAssocID="{CC4EB4A3-DC73-41E6-8333-0A2F1B79FFD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AE2E7E-08E4-3C40-B96A-28A7FBA980B4}" type="presOf" srcId="{9D492023-E7B9-42D7-9E03-FFF3F49F2654}" destId="{804A48A2-C16F-C842-BA3E-4D9D2DEE6DB1}" srcOrd="0" destOrd="0" presId="urn:microsoft.com/office/officeart/2005/8/layout/vList2"/>
    <dgm:cxn modelId="{322E4244-7380-234B-98EC-BC11F1EC707A}" type="presOf" srcId="{369C0AC5-95FD-464F-954A-9FAA62CD747F}" destId="{BA644276-EB41-354E-85AE-F0A6F2F7C965}" srcOrd="0" destOrd="0" presId="urn:microsoft.com/office/officeart/2005/8/layout/vList2"/>
    <dgm:cxn modelId="{D5A62A67-1A2E-4A4F-97B7-7B55D3FFBBDD}" srcId="{369C0AC5-95FD-464F-954A-9FAA62CD747F}" destId="{CC4EB4A3-DC73-41E6-8333-0A2F1B79FFD7}" srcOrd="3" destOrd="0" parTransId="{F5C3DC74-4D25-4FAF-B1DC-85F698C936EC}" sibTransId="{396C1EC9-FFD0-4757-A1B9-9D408312F739}"/>
    <dgm:cxn modelId="{94652AF7-02F1-2343-A1F3-F76E4D37359C}" srcId="{369C0AC5-95FD-464F-954A-9FAA62CD747F}" destId="{BE9226E2-0919-DA48-9D4B-47DBAAA1DD12}" srcOrd="2" destOrd="0" parTransId="{234D708F-1AD6-1C46-9C1E-7990760A33B3}" sibTransId="{7124905C-5843-3A4C-8892-9A494F719C53}"/>
    <dgm:cxn modelId="{323BEA66-92B2-490B-999E-54E2F1FAF2AB}" srcId="{369C0AC5-95FD-464F-954A-9FAA62CD747F}" destId="{B8CA4FC8-6696-414D-8474-DC0FF82B9CD7}" srcOrd="0" destOrd="0" parTransId="{B5C207E4-7F1E-4BA3-9808-E0CE84C63D08}" sibTransId="{3C1884B5-1260-43EF-B8EE-FCA7D0851945}"/>
    <dgm:cxn modelId="{794D4FD4-BECE-41EB-AD24-CEEE18C42ECF}" srcId="{369C0AC5-95FD-464F-954A-9FAA62CD747F}" destId="{9D492023-E7B9-42D7-9E03-FFF3F49F2654}" srcOrd="1" destOrd="0" parTransId="{CCF3ED4D-F345-49B0-8862-9A2E4750384F}" sibTransId="{D4D8B995-BBBF-4640-BE57-B719E1F6ACAC}"/>
    <dgm:cxn modelId="{182DD264-F6D9-D244-BAE2-8D84AB8A4DC3}" type="presOf" srcId="{B8CA4FC8-6696-414D-8474-DC0FF82B9CD7}" destId="{DB74DD0F-C3F8-7542-89D6-3F31923D573A}" srcOrd="0" destOrd="0" presId="urn:microsoft.com/office/officeart/2005/8/layout/vList2"/>
    <dgm:cxn modelId="{7F9E7F57-47C4-1F42-9F38-4309CCEFFDE0}" type="presOf" srcId="{CC4EB4A3-DC73-41E6-8333-0A2F1B79FFD7}" destId="{6D7A9618-CADB-DC4F-BAC7-F43CF421D58C}" srcOrd="0" destOrd="0" presId="urn:microsoft.com/office/officeart/2005/8/layout/vList2"/>
    <dgm:cxn modelId="{34E7906C-63A1-F24D-9D01-4AEAEA4C8FB5}" type="presOf" srcId="{BE9226E2-0919-DA48-9D4B-47DBAAA1DD12}" destId="{37A02815-49FD-6D43-AE19-BF49448E04D2}" srcOrd="0" destOrd="0" presId="urn:microsoft.com/office/officeart/2005/8/layout/vList2"/>
    <dgm:cxn modelId="{E8D11120-789A-2D4A-920F-D2CCBEC11592}" type="presParOf" srcId="{BA644276-EB41-354E-85AE-F0A6F2F7C965}" destId="{DB74DD0F-C3F8-7542-89D6-3F31923D573A}" srcOrd="0" destOrd="0" presId="urn:microsoft.com/office/officeart/2005/8/layout/vList2"/>
    <dgm:cxn modelId="{3A05481D-A462-414B-BCC4-5309F46E6E20}" type="presParOf" srcId="{BA644276-EB41-354E-85AE-F0A6F2F7C965}" destId="{BE24BC27-11F3-4B4D-80B3-0A75A7E24D8A}" srcOrd="1" destOrd="0" presId="urn:microsoft.com/office/officeart/2005/8/layout/vList2"/>
    <dgm:cxn modelId="{820746D2-C12B-3B4E-8AAE-5A3D0802B05D}" type="presParOf" srcId="{BA644276-EB41-354E-85AE-F0A6F2F7C965}" destId="{804A48A2-C16F-C842-BA3E-4D9D2DEE6DB1}" srcOrd="2" destOrd="0" presId="urn:microsoft.com/office/officeart/2005/8/layout/vList2"/>
    <dgm:cxn modelId="{7B2DAC31-E2D6-734A-9908-962A78E50972}" type="presParOf" srcId="{BA644276-EB41-354E-85AE-F0A6F2F7C965}" destId="{302BB2EA-BA43-E64A-87F3-F5D48D987432}" srcOrd="3" destOrd="0" presId="urn:microsoft.com/office/officeart/2005/8/layout/vList2"/>
    <dgm:cxn modelId="{68FE3059-6506-434B-AF79-8F36E3AB04EF}" type="presParOf" srcId="{BA644276-EB41-354E-85AE-F0A6F2F7C965}" destId="{37A02815-49FD-6D43-AE19-BF49448E04D2}" srcOrd="4" destOrd="0" presId="urn:microsoft.com/office/officeart/2005/8/layout/vList2"/>
    <dgm:cxn modelId="{636A48AE-F399-7E42-8F4B-17D1F0E8A240}" type="presParOf" srcId="{BA644276-EB41-354E-85AE-F0A6F2F7C965}" destId="{754BAE4C-1456-2043-8C86-300AFADF31D5}" srcOrd="5" destOrd="0" presId="urn:microsoft.com/office/officeart/2005/8/layout/vList2"/>
    <dgm:cxn modelId="{2A8A0E50-8AAD-E647-90E8-FC28C1D11DB5}" type="presParOf" srcId="{BA644276-EB41-354E-85AE-F0A6F2F7C965}" destId="{6D7A9618-CADB-DC4F-BAC7-F43CF421D58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4DD0F-C3F8-7542-89D6-3F31923D573A}">
      <dsp:nvSpPr>
        <dsp:cNvPr id="0" name=""/>
        <dsp:cNvSpPr/>
      </dsp:nvSpPr>
      <dsp:spPr>
        <a:xfrm>
          <a:off x="0" y="101353"/>
          <a:ext cx="10877265" cy="10551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Policy Interventions-</a:t>
          </a:r>
          <a:r>
            <a:rPr lang="en-IN" sz="2500" kern="1200" dirty="0"/>
            <a:t>Review of statutory master plan | Review of town code </a:t>
          </a:r>
          <a:endParaRPr lang="en-US" sz="2500" kern="1200" dirty="0"/>
        </a:p>
      </dsp:txBody>
      <dsp:txXfrm>
        <a:off x="51511" y="152864"/>
        <a:ext cx="10774243" cy="952177"/>
      </dsp:txXfrm>
    </dsp:sp>
    <dsp:sp modelId="{804A48A2-C16F-C842-BA3E-4D9D2DEE6DB1}">
      <dsp:nvSpPr>
        <dsp:cNvPr id="0" name=""/>
        <dsp:cNvSpPr/>
      </dsp:nvSpPr>
      <dsp:spPr>
        <a:xfrm>
          <a:off x="0" y="1228553"/>
          <a:ext cx="10877265" cy="1055199"/>
        </a:xfrm>
        <a:prstGeom prst="round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System Interventions- CFSC  | Knowledge management | capacity building| Standard designs</a:t>
          </a:r>
        </a:p>
      </dsp:txBody>
      <dsp:txXfrm>
        <a:off x="51511" y="1280064"/>
        <a:ext cx="10774243" cy="952177"/>
      </dsp:txXfrm>
    </dsp:sp>
    <dsp:sp modelId="{37A02815-49FD-6D43-AE19-BF49448E04D2}">
      <dsp:nvSpPr>
        <dsp:cNvPr id="0" name=""/>
        <dsp:cNvSpPr/>
      </dsp:nvSpPr>
      <dsp:spPr>
        <a:xfrm>
          <a:off x="0" y="2355752"/>
          <a:ext cx="10877265" cy="1055199"/>
        </a:xfrm>
        <a:prstGeom prst="round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500" kern="1200" dirty="0"/>
            <a:t>Environmental Interventions- Housing projects | playgrounds | traffic &amp; transport</a:t>
          </a:r>
        </a:p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51511" y="2407263"/>
        <a:ext cx="10774243" cy="952177"/>
      </dsp:txXfrm>
    </dsp:sp>
    <dsp:sp modelId="{6D7A9618-CADB-DC4F-BAC7-F43CF421D58C}">
      <dsp:nvSpPr>
        <dsp:cNvPr id="0" name=""/>
        <dsp:cNvSpPr/>
      </dsp:nvSpPr>
      <dsp:spPr>
        <a:xfrm>
          <a:off x="0" y="3482951"/>
          <a:ext cx="10877265" cy="1055199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Outreach Interventions- Community volunteers | Professionals</a:t>
          </a:r>
        </a:p>
      </dsp:txBody>
      <dsp:txXfrm>
        <a:off x="51511" y="3534462"/>
        <a:ext cx="10774243" cy="952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706DF-32EA-433A-B848-CA3B84208066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929B2-B19C-44D1-86B1-EDCF1FF9E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8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</a:t>
            </a:r>
            <a:r>
              <a:rPr lang="en-US" baseline="0" dirty="0"/>
              <a:t> with the other 4 domains: reorganize the deliverables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19A206-2AA6-4705-985A-902D481FBA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64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72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902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17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-16933" y="-4762"/>
            <a:ext cx="12208933" cy="5381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894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" y="533400"/>
            <a:ext cx="12192000" cy="632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510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IBI GROUP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92877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US" dirty="0">
                <a:solidFill>
                  <a:prstClr val="black"/>
                </a:solidFill>
              </a:rPr>
              <a:t>Defining the cities of tomorrow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52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IBI GROUP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92877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US" dirty="0">
                <a:solidFill>
                  <a:prstClr val="black"/>
                </a:solidFill>
              </a:rPr>
              <a:t>Defining the cities of tomorrow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5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IBI GROUP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0800" y="6492877"/>
            <a:ext cx="4673600" cy="365125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US" dirty="0">
                <a:solidFill>
                  <a:prstClr val="black"/>
                </a:solidFill>
              </a:rPr>
              <a:t>Defining the cities of tomorrow 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890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/>
          <a:p>
            <a:fld id="{A637F298-31F3-4B67-BF4C-ECFEB172B2A7}" type="datetimeFigureOut">
              <a:rPr lang="en-US" smtClean="0">
                <a:solidFill>
                  <a:prstClr val="black"/>
                </a:solidFill>
              </a:rPr>
              <a:pPr/>
              <a:t>2/1/2017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32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/>
          <a:p>
            <a:fld id="{A637F298-31F3-4B67-BF4C-ECFEB172B2A7}" type="datetimeFigureOut">
              <a:rPr lang="en-US" smtClean="0">
                <a:solidFill>
                  <a:prstClr val="black"/>
                </a:solidFill>
              </a:rPr>
              <a:pPr/>
              <a:t>2/1/2017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0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/>
          <a:p>
            <a:fld id="{A637F298-31F3-4B67-BF4C-ECFEB172B2A7}" type="datetimeFigureOut">
              <a:rPr lang="en-US" smtClean="0">
                <a:solidFill>
                  <a:prstClr val="black"/>
                </a:solidFill>
              </a:rPr>
              <a:pPr/>
              <a:t>2/1/2017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64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156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/>
          <a:p>
            <a:fld id="{A637F298-31F3-4B67-BF4C-ECFEB172B2A7}" type="datetimeFigureOut">
              <a:rPr lang="en-US" smtClean="0">
                <a:solidFill>
                  <a:prstClr val="black"/>
                </a:solidFill>
              </a:rPr>
              <a:pPr/>
              <a:t>2/1/2017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40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/>
          <a:p>
            <a:fld id="{A637F298-31F3-4B67-BF4C-ECFEB172B2A7}" type="datetimeFigureOut">
              <a:rPr lang="en-US" smtClean="0">
                <a:solidFill>
                  <a:prstClr val="black"/>
                </a:solidFill>
              </a:rPr>
              <a:pPr/>
              <a:t>2/1/2017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884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2" y="274640"/>
            <a:ext cx="8026399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999" y="6340477"/>
            <a:ext cx="1625600" cy="365125"/>
          </a:xfrm>
          <a:prstGeom prst="rect">
            <a:avLst/>
          </a:prstGeom>
        </p:spPr>
        <p:txBody>
          <a:bodyPr/>
          <a:lstStyle/>
          <a:p>
            <a:fld id="{A637F298-31F3-4B67-BF4C-ECFEB172B2A7}" type="datetimeFigureOut">
              <a:rPr lang="en-US" smtClean="0">
                <a:solidFill>
                  <a:prstClr val="black"/>
                </a:solidFill>
              </a:rPr>
              <a:pPr/>
              <a:t>2/1/2017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/>
          <a:lstStyle/>
          <a:p>
            <a:fld id="{3C18DF18-DA59-4FD8-8C67-FCB959CB5F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8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33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20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32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80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65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04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emf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55" y="6742490"/>
            <a:ext cx="12192000" cy="115510"/>
            <a:chOff x="0" y="3397552"/>
            <a:chExt cx="12192000" cy="115510"/>
          </a:xfrm>
        </p:grpSpPr>
        <p:sp>
          <p:nvSpPr>
            <p:cNvPr id="9" name="Rectangle 8"/>
            <p:cNvSpPr/>
            <p:nvPr/>
          </p:nvSpPr>
          <p:spPr>
            <a:xfrm>
              <a:off x="0" y="3397552"/>
              <a:ext cx="12192000" cy="1155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3"/>
            </p:cNvCxnSpPr>
            <p:nvPr/>
          </p:nvCxnSpPr>
          <p:spPr>
            <a:xfrm>
              <a:off x="0" y="3455307"/>
              <a:ext cx="121920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 9"/>
          <p:cNvSpPr/>
          <p:nvPr userDrawn="1"/>
        </p:nvSpPr>
        <p:spPr>
          <a:xfrm>
            <a:off x="-22026" y="5391452"/>
            <a:ext cx="12213771" cy="1338943"/>
          </a:xfrm>
          <a:custGeom>
            <a:avLst/>
            <a:gdLst>
              <a:gd name="connsiteX0" fmla="*/ 0 w 12213771"/>
              <a:gd name="connsiteY0" fmla="*/ 870857 h 1338943"/>
              <a:gd name="connsiteX1" fmla="*/ 587828 w 12213771"/>
              <a:gd name="connsiteY1" fmla="*/ 870857 h 1338943"/>
              <a:gd name="connsiteX2" fmla="*/ 587828 w 12213771"/>
              <a:gd name="connsiteY2" fmla="*/ 1034143 h 1338943"/>
              <a:gd name="connsiteX3" fmla="*/ 729342 w 12213771"/>
              <a:gd name="connsiteY3" fmla="*/ 1034143 h 1338943"/>
              <a:gd name="connsiteX4" fmla="*/ 729342 w 12213771"/>
              <a:gd name="connsiteY4" fmla="*/ 598714 h 1338943"/>
              <a:gd name="connsiteX5" fmla="*/ 1001485 w 12213771"/>
              <a:gd name="connsiteY5" fmla="*/ 326571 h 1338943"/>
              <a:gd name="connsiteX6" fmla="*/ 1240971 w 12213771"/>
              <a:gd name="connsiteY6" fmla="*/ 566057 h 1338943"/>
              <a:gd name="connsiteX7" fmla="*/ 1240971 w 12213771"/>
              <a:gd name="connsiteY7" fmla="*/ 729343 h 1338943"/>
              <a:gd name="connsiteX8" fmla="*/ 2111828 w 12213771"/>
              <a:gd name="connsiteY8" fmla="*/ 729343 h 1338943"/>
              <a:gd name="connsiteX9" fmla="*/ 2111828 w 12213771"/>
              <a:gd name="connsiteY9" fmla="*/ 511628 h 1338943"/>
              <a:gd name="connsiteX10" fmla="*/ 2579914 w 12213771"/>
              <a:gd name="connsiteY10" fmla="*/ 511628 h 1338943"/>
              <a:gd name="connsiteX11" fmla="*/ 2579914 w 12213771"/>
              <a:gd name="connsiteY11" fmla="*/ 1153885 h 1338943"/>
              <a:gd name="connsiteX12" fmla="*/ 2732314 w 12213771"/>
              <a:gd name="connsiteY12" fmla="*/ 1153885 h 1338943"/>
              <a:gd name="connsiteX13" fmla="*/ 2732314 w 12213771"/>
              <a:gd name="connsiteY13" fmla="*/ 947057 h 1338943"/>
              <a:gd name="connsiteX14" fmla="*/ 3200400 w 12213771"/>
              <a:gd name="connsiteY14" fmla="*/ 947057 h 1338943"/>
              <a:gd name="connsiteX15" fmla="*/ 3200400 w 12213771"/>
              <a:gd name="connsiteY15" fmla="*/ 696685 h 1338943"/>
              <a:gd name="connsiteX16" fmla="*/ 3712028 w 12213771"/>
              <a:gd name="connsiteY16" fmla="*/ 696685 h 1338943"/>
              <a:gd name="connsiteX17" fmla="*/ 3712028 w 12213771"/>
              <a:gd name="connsiteY17" fmla="*/ 446314 h 1338943"/>
              <a:gd name="connsiteX18" fmla="*/ 4517571 w 12213771"/>
              <a:gd name="connsiteY18" fmla="*/ 446314 h 1338943"/>
              <a:gd name="connsiteX19" fmla="*/ 4517571 w 12213771"/>
              <a:gd name="connsiteY19" fmla="*/ 620485 h 1338943"/>
              <a:gd name="connsiteX20" fmla="*/ 4724400 w 12213771"/>
              <a:gd name="connsiteY20" fmla="*/ 620485 h 1338943"/>
              <a:gd name="connsiteX21" fmla="*/ 4985657 w 12213771"/>
              <a:gd name="connsiteY21" fmla="*/ 359228 h 1338943"/>
              <a:gd name="connsiteX22" fmla="*/ 5377543 w 12213771"/>
              <a:gd name="connsiteY22" fmla="*/ 751114 h 1338943"/>
              <a:gd name="connsiteX23" fmla="*/ 5377543 w 12213771"/>
              <a:gd name="connsiteY23" fmla="*/ 1023257 h 1338943"/>
              <a:gd name="connsiteX24" fmla="*/ 5693228 w 12213771"/>
              <a:gd name="connsiteY24" fmla="*/ 1023257 h 1338943"/>
              <a:gd name="connsiteX25" fmla="*/ 5693228 w 12213771"/>
              <a:gd name="connsiteY25" fmla="*/ 0 h 1338943"/>
              <a:gd name="connsiteX26" fmla="*/ 6324600 w 12213771"/>
              <a:gd name="connsiteY26" fmla="*/ 0 h 1338943"/>
              <a:gd name="connsiteX27" fmla="*/ 6324600 w 12213771"/>
              <a:gd name="connsiteY27" fmla="*/ 729343 h 1338943"/>
              <a:gd name="connsiteX28" fmla="*/ 6749142 w 12213771"/>
              <a:gd name="connsiteY28" fmla="*/ 729343 h 1338943"/>
              <a:gd name="connsiteX29" fmla="*/ 6749142 w 12213771"/>
              <a:gd name="connsiteY29" fmla="*/ 489857 h 1338943"/>
              <a:gd name="connsiteX30" fmla="*/ 7184571 w 12213771"/>
              <a:gd name="connsiteY30" fmla="*/ 489857 h 1338943"/>
              <a:gd name="connsiteX31" fmla="*/ 7184571 w 12213771"/>
              <a:gd name="connsiteY31" fmla="*/ 1012371 h 1338943"/>
              <a:gd name="connsiteX32" fmla="*/ 7489371 w 12213771"/>
              <a:gd name="connsiteY32" fmla="*/ 1012371 h 1338943"/>
              <a:gd name="connsiteX33" fmla="*/ 7489371 w 12213771"/>
              <a:gd name="connsiteY33" fmla="*/ 827314 h 1338943"/>
              <a:gd name="connsiteX34" fmla="*/ 7903028 w 12213771"/>
              <a:gd name="connsiteY34" fmla="*/ 827314 h 1338943"/>
              <a:gd name="connsiteX35" fmla="*/ 7903028 w 12213771"/>
              <a:gd name="connsiteY35" fmla="*/ 631371 h 1338943"/>
              <a:gd name="connsiteX36" fmla="*/ 8360228 w 12213771"/>
              <a:gd name="connsiteY36" fmla="*/ 631371 h 1338943"/>
              <a:gd name="connsiteX37" fmla="*/ 8360228 w 12213771"/>
              <a:gd name="connsiteY37" fmla="*/ 1273628 h 1338943"/>
              <a:gd name="connsiteX38" fmla="*/ 10178142 w 12213771"/>
              <a:gd name="connsiteY38" fmla="*/ 1273628 h 1338943"/>
              <a:gd name="connsiteX39" fmla="*/ 10178142 w 12213771"/>
              <a:gd name="connsiteY39" fmla="*/ 740228 h 1338943"/>
              <a:gd name="connsiteX40" fmla="*/ 10580914 w 12213771"/>
              <a:gd name="connsiteY40" fmla="*/ 740228 h 1338943"/>
              <a:gd name="connsiteX41" fmla="*/ 10580914 w 12213771"/>
              <a:gd name="connsiteY41" fmla="*/ 511628 h 1338943"/>
              <a:gd name="connsiteX42" fmla="*/ 11353800 w 12213771"/>
              <a:gd name="connsiteY42" fmla="*/ 511628 h 1338943"/>
              <a:gd name="connsiteX43" fmla="*/ 11353800 w 12213771"/>
              <a:gd name="connsiteY43" fmla="*/ 979714 h 1338943"/>
              <a:gd name="connsiteX44" fmla="*/ 11636828 w 12213771"/>
              <a:gd name="connsiteY44" fmla="*/ 979714 h 1338943"/>
              <a:gd name="connsiteX45" fmla="*/ 11636828 w 12213771"/>
              <a:gd name="connsiteY45" fmla="*/ 642257 h 1338943"/>
              <a:gd name="connsiteX46" fmla="*/ 12050485 w 12213771"/>
              <a:gd name="connsiteY46" fmla="*/ 642257 h 1338943"/>
              <a:gd name="connsiteX47" fmla="*/ 12050485 w 12213771"/>
              <a:gd name="connsiteY47" fmla="*/ 816428 h 1338943"/>
              <a:gd name="connsiteX48" fmla="*/ 12213771 w 12213771"/>
              <a:gd name="connsiteY48" fmla="*/ 816428 h 1338943"/>
              <a:gd name="connsiteX49" fmla="*/ 12213771 w 12213771"/>
              <a:gd name="connsiteY49" fmla="*/ 1338943 h 1338943"/>
              <a:gd name="connsiteX50" fmla="*/ 0 w 12213771"/>
              <a:gd name="connsiteY50" fmla="*/ 1338943 h 1338943"/>
              <a:gd name="connsiteX51" fmla="*/ 0 w 12213771"/>
              <a:gd name="connsiteY51" fmla="*/ 870857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13771" h="1338943">
                <a:moveTo>
                  <a:pt x="0" y="870857"/>
                </a:moveTo>
                <a:lnTo>
                  <a:pt x="587828" y="870857"/>
                </a:lnTo>
                <a:lnTo>
                  <a:pt x="587828" y="1034143"/>
                </a:lnTo>
                <a:lnTo>
                  <a:pt x="729342" y="1034143"/>
                </a:lnTo>
                <a:lnTo>
                  <a:pt x="729342" y="598714"/>
                </a:lnTo>
                <a:lnTo>
                  <a:pt x="1001485" y="326571"/>
                </a:lnTo>
                <a:lnTo>
                  <a:pt x="1240971" y="566057"/>
                </a:lnTo>
                <a:lnTo>
                  <a:pt x="1240971" y="729343"/>
                </a:lnTo>
                <a:lnTo>
                  <a:pt x="2111828" y="729343"/>
                </a:lnTo>
                <a:lnTo>
                  <a:pt x="2111828" y="511628"/>
                </a:lnTo>
                <a:lnTo>
                  <a:pt x="2579914" y="511628"/>
                </a:lnTo>
                <a:lnTo>
                  <a:pt x="2579914" y="1153885"/>
                </a:lnTo>
                <a:lnTo>
                  <a:pt x="2732314" y="1153885"/>
                </a:lnTo>
                <a:lnTo>
                  <a:pt x="2732314" y="947057"/>
                </a:lnTo>
                <a:lnTo>
                  <a:pt x="3200400" y="947057"/>
                </a:lnTo>
                <a:lnTo>
                  <a:pt x="3200400" y="696685"/>
                </a:lnTo>
                <a:lnTo>
                  <a:pt x="3712028" y="696685"/>
                </a:lnTo>
                <a:lnTo>
                  <a:pt x="3712028" y="446314"/>
                </a:lnTo>
                <a:lnTo>
                  <a:pt x="4517571" y="446314"/>
                </a:lnTo>
                <a:lnTo>
                  <a:pt x="4517571" y="620485"/>
                </a:lnTo>
                <a:lnTo>
                  <a:pt x="4724400" y="620485"/>
                </a:lnTo>
                <a:lnTo>
                  <a:pt x="4985657" y="359228"/>
                </a:lnTo>
                <a:lnTo>
                  <a:pt x="5377543" y="751114"/>
                </a:lnTo>
                <a:lnTo>
                  <a:pt x="5377543" y="1023257"/>
                </a:lnTo>
                <a:lnTo>
                  <a:pt x="5693228" y="1023257"/>
                </a:lnTo>
                <a:lnTo>
                  <a:pt x="5693228" y="0"/>
                </a:lnTo>
                <a:lnTo>
                  <a:pt x="6324600" y="0"/>
                </a:lnTo>
                <a:lnTo>
                  <a:pt x="6324600" y="729343"/>
                </a:lnTo>
                <a:lnTo>
                  <a:pt x="6749142" y="729343"/>
                </a:lnTo>
                <a:lnTo>
                  <a:pt x="6749142" y="489857"/>
                </a:lnTo>
                <a:lnTo>
                  <a:pt x="7184571" y="489857"/>
                </a:lnTo>
                <a:lnTo>
                  <a:pt x="7184571" y="1012371"/>
                </a:lnTo>
                <a:lnTo>
                  <a:pt x="7489371" y="1012371"/>
                </a:lnTo>
                <a:lnTo>
                  <a:pt x="7489371" y="827314"/>
                </a:lnTo>
                <a:lnTo>
                  <a:pt x="7903028" y="827314"/>
                </a:lnTo>
                <a:lnTo>
                  <a:pt x="7903028" y="631371"/>
                </a:lnTo>
                <a:lnTo>
                  <a:pt x="8360228" y="631371"/>
                </a:lnTo>
                <a:lnTo>
                  <a:pt x="8360228" y="1273628"/>
                </a:lnTo>
                <a:lnTo>
                  <a:pt x="10178142" y="1273628"/>
                </a:lnTo>
                <a:lnTo>
                  <a:pt x="10178142" y="740228"/>
                </a:lnTo>
                <a:lnTo>
                  <a:pt x="10580914" y="740228"/>
                </a:lnTo>
                <a:lnTo>
                  <a:pt x="10580914" y="511628"/>
                </a:lnTo>
                <a:lnTo>
                  <a:pt x="11353800" y="511628"/>
                </a:lnTo>
                <a:lnTo>
                  <a:pt x="11353800" y="979714"/>
                </a:lnTo>
                <a:lnTo>
                  <a:pt x="11636828" y="979714"/>
                </a:lnTo>
                <a:lnTo>
                  <a:pt x="11636828" y="642257"/>
                </a:lnTo>
                <a:lnTo>
                  <a:pt x="12050485" y="642257"/>
                </a:lnTo>
                <a:lnTo>
                  <a:pt x="12050485" y="816428"/>
                </a:lnTo>
                <a:lnTo>
                  <a:pt x="12213771" y="816428"/>
                </a:lnTo>
                <a:lnTo>
                  <a:pt x="12213771" y="1338943"/>
                </a:lnTo>
                <a:lnTo>
                  <a:pt x="0" y="1338943"/>
                </a:lnTo>
                <a:lnTo>
                  <a:pt x="0" y="8708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 userDrawn="1"/>
        </p:nvSpPr>
        <p:spPr>
          <a:xfrm>
            <a:off x="832924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12"/>
          <p:cNvSpPr/>
          <p:nvPr userDrawn="1"/>
        </p:nvSpPr>
        <p:spPr>
          <a:xfrm>
            <a:off x="1033241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3293324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 userDrawn="1"/>
        </p:nvSpPr>
        <p:spPr>
          <a:xfrm>
            <a:off x="2766908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 userDrawn="1"/>
        </p:nvSpPr>
        <p:spPr>
          <a:xfrm>
            <a:off x="3846781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 userDrawn="1"/>
        </p:nvSpPr>
        <p:spPr>
          <a:xfrm>
            <a:off x="3846781" y="5953308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 userDrawn="1"/>
        </p:nvSpPr>
        <p:spPr>
          <a:xfrm>
            <a:off x="4804400" y="6517118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5831997" y="6999073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 userDrawn="1"/>
        </p:nvSpPr>
        <p:spPr>
          <a:xfrm>
            <a:off x="5831997" y="7547965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5831997" y="7896771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 userDrawn="1"/>
        </p:nvSpPr>
        <p:spPr>
          <a:xfrm>
            <a:off x="6760484" y="7006773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7532475" y="7007106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 userDrawn="1"/>
        </p:nvSpPr>
        <p:spPr>
          <a:xfrm>
            <a:off x="796716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7562584" y="648486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 userDrawn="1"/>
        </p:nvSpPr>
        <p:spPr>
          <a:xfrm>
            <a:off x="7967163" y="649617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 userDrawn="1"/>
        </p:nvSpPr>
        <p:spPr>
          <a:xfrm>
            <a:off x="11678432" y="648542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 userDrawn="1"/>
        </p:nvSpPr>
        <p:spPr>
          <a:xfrm>
            <a:off x="11678432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 userDrawn="1"/>
        </p:nvSpPr>
        <p:spPr>
          <a:xfrm>
            <a:off x="10254327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 userDrawn="1"/>
        </p:nvSpPr>
        <p:spPr>
          <a:xfrm>
            <a:off x="10629926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11028984" y="7021715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 userDrawn="1"/>
        </p:nvSpPr>
        <p:spPr>
          <a:xfrm>
            <a:off x="10638811" y="7260103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 userDrawn="1"/>
        </p:nvSpPr>
        <p:spPr>
          <a:xfrm>
            <a:off x="480408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 userDrawn="1"/>
        </p:nvSpPr>
        <p:spPr>
          <a:xfrm>
            <a:off x="3316312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 userDrawn="1"/>
        </p:nvSpPr>
        <p:spPr>
          <a:xfrm>
            <a:off x="3717673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 userDrawn="1"/>
        </p:nvSpPr>
        <p:spPr>
          <a:xfrm>
            <a:off x="835852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 userDrawn="1"/>
        </p:nvSpPr>
        <p:spPr>
          <a:xfrm>
            <a:off x="1206333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 userDrawn="1"/>
        </p:nvSpPr>
        <p:spPr>
          <a:xfrm>
            <a:off x="1599469" y="7007731"/>
            <a:ext cx="322865" cy="370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39537" y="6099933"/>
            <a:ext cx="386597" cy="324312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204015" y="5118708"/>
            <a:ext cx="11740704" cy="3442592"/>
            <a:chOff x="204270" y="2557542"/>
            <a:chExt cx="11740704" cy="3442592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1851790" y="5394051"/>
              <a:ext cx="1043809" cy="606083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04259" y="2557542"/>
              <a:ext cx="510944" cy="4744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43681" y="2673051"/>
              <a:ext cx="1046250" cy="6075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91959" y="2910948"/>
              <a:ext cx="828721" cy="48119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710356" y="5111090"/>
              <a:ext cx="828721" cy="48119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3483744" y="5412472"/>
              <a:ext cx="540840" cy="314036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86446" y="3572593"/>
              <a:ext cx="496297" cy="551883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58944" y="3672803"/>
              <a:ext cx="391886" cy="43577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9612085" y="3700923"/>
              <a:ext cx="391887" cy="43577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431810" y="3904180"/>
              <a:ext cx="133194" cy="261546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657255" y="3904180"/>
              <a:ext cx="133195" cy="26154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11134392" y="3936453"/>
              <a:ext cx="284031" cy="253697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17761" y="3914938"/>
              <a:ext cx="127716" cy="25078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43205" y="3914938"/>
              <a:ext cx="127717" cy="25078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204270" y="3914938"/>
              <a:ext cx="301789" cy="267760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648714" y="3914938"/>
              <a:ext cx="301789" cy="26776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43977" y="3727272"/>
              <a:ext cx="391886" cy="43577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1272686" y="3732476"/>
              <a:ext cx="391887" cy="43577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11219" y="3923584"/>
              <a:ext cx="172984" cy="26656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24409" y="3606161"/>
              <a:ext cx="489652" cy="58575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89254" y="3594928"/>
              <a:ext cx="489652" cy="58575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55322" y="3573413"/>
              <a:ext cx="489652" cy="58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06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6933" y="-4762"/>
            <a:ext cx="12208933" cy="5381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1" y="1600201"/>
            <a:ext cx="1137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1480800" y="6516028"/>
            <a:ext cx="711200" cy="341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C18DF18-DA59-4FD8-8C67-FCB959CB5FB6}" type="slidenum">
              <a:rPr lang="en-US" sz="140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AA2D3-838C-4DA8-BFEA-BE26155E8D04}" type="datetimeFigureOut">
              <a:rPr lang="en-IN" smtClean="0"/>
              <a:t>01-02-2017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AAC42-7643-4D14-92DF-F4A6B6F1CD7B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255" y="6742490"/>
            <a:ext cx="12192000" cy="115510"/>
            <a:chOff x="0" y="3397552"/>
            <a:chExt cx="12192000" cy="115510"/>
          </a:xfrm>
        </p:grpSpPr>
        <p:sp>
          <p:nvSpPr>
            <p:cNvPr id="9" name="Rectangle 8"/>
            <p:cNvSpPr/>
            <p:nvPr/>
          </p:nvSpPr>
          <p:spPr>
            <a:xfrm>
              <a:off x="0" y="3397552"/>
              <a:ext cx="12192000" cy="11551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9" idx="1"/>
              <a:endCxn id="9" idx="3"/>
            </p:cNvCxnSpPr>
            <p:nvPr/>
          </p:nvCxnSpPr>
          <p:spPr>
            <a:xfrm>
              <a:off x="0" y="3455307"/>
              <a:ext cx="12192000" cy="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9"/>
          <p:cNvSpPr/>
          <p:nvPr userDrawn="1"/>
        </p:nvSpPr>
        <p:spPr>
          <a:xfrm>
            <a:off x="-22026" y="5391452"/>
            <a:ext cx="12213771" cy="1338943"/>
          </a:xfrm>
          <a:custGeom>
            <a:avLst/>
            <a:gdLst>
              <a:gd name="connsiteX0" fmla="*/ 0 w 12213771"/>
              <a:gd name="connsiteY0" fmla="*/ 870857 h 1338943"/>
              <a:gd name="connsiteX1" fmla="*/ 587828 w 12213771"/>
              <a:gd name="connsiteY1" fmla="*/ 870857 h 1338943"/>
              <a:gd name="connsiteX2" fmla="*/ 587828 w 12213771"/>
              <a:gd name="connsiteY2" fmla="*/ 1034143 h 1338943"/>
              <a:gd name="connsiteX3" fmla="*/ 729342 w 12213771"/>
              <a:gd name="connsiteY3" fmla="*/ 1034143 h 1338943"/>
              <a:gd name="connsiteX4" fmla="*/ 729342 w 12213771"/>
              <a:gd name="connsiteY4" fmla="*/ 598714 h 1338943"/>
              <a:gd name="connsiteX5" fmla="*/ 1001485 w 12213771"/>
              <a:gd name="connsiteY5" fmla="*/ 326571 h 1338943"/>
              <a:gd name="connsiteX6" fmla="*/ 1240971 w 12213771"/>
              <a:gd name="connsiteY6" fmla="*/ 566057 h 1338943"/>
              <a:gd name="connsiteX7" fmla="*/ 1240971 w 12213771"/>
              <a:gd name="connsiteY7" fmla="*/ 729343 h 1338943"/>
              <a:gd name="connsiteX8" fmla="*/ 2111828 w 12213771"/>
              <a:gd name="connsiteY8" fmla="*/ 729343 h 1338943"/>
              <a:gd name="connsiteX9" fmla="*/ 2111828 w 12213771"/>
              <a:gd name="connsiteY9" fmla="*/ 511628 h 1338943"/>
              <a:gd name="connsiteX10" fmla="*/ 2579914 w 12213771"/>
              <a:gd name="connsiteY10" fmla="*/ 511628 h 1338943"/>
              <a:gd name="connsiteX11" fmla="*/ 2579914 w 12213771"/>
              <a:gd name="connsiteY11" fmla="*/ 1153885 h 1338943"/>
              <a:gd name="connsiteX12" fmla="*/ 2732314 w 12213771"/>
              <a:gd name="connsiteY12" fmla="*/ 1153885 h 1338943"/>
              <a:gd name="connsiteX13" fmla="*/ 2732314 w 12213771"/>
              <a:gd name="connsiteY13" fmla="*/ 947057 h 1338943"/>
              <a:gd name="connsiteX14" fmla="*/ 3200400 w 12213771"/>
              <a:gd name="connsiteY14" fmla="*/ 947057 h 1338943"/>
              <a:gd name="connsiteX15" fmla="*/ 3200400 w 12213771"/>
              <a:gd name="connsiteY15" fmla="*/ 696685 h 1338943"/>
              <a:gd name="connsiteX16" fmla="*/ 3712028 w 12213771"/>
              <a:gd name="connsiteY16" fmla="*/ 696685 h 1338943"/>
              <a:gd name="connsiteX17" fmla="*/ 3712028 w 12213771"/>
              <a:gd name="connsiteY17" fmla="*/ 446314 h 1338943"/>
              <a:gd name="connsiteX18" fmla="*/ 4517571 w 12213771"/>
              <a:gd name="connsiteY18" fmla="*/ 446314 h 1338943"/>
              <a:gd name="connsiteX19" fmla="*/ 4517571 w 12213771"/>
              <a:gd name="connsiteY19" fmla="*/ 620485 h 1338943"/>
              <a:gd name="connsiteX20" fmla="*/ 4724400 w 12213771"/>
              <a:gd name="connsiteY20" fmla="*/ 620485 h 1338943"/>
              <a:gd name="connsiteX21" fmla="*/ 4985657 w 12213771"/>
              <a:gd name="connsiteY21" fmla="*/ 359228 h 1338943"/>
              <a:gd name="connsiteX22" fmla="*/ 5377543 w 12213771"/>
              <a:gd name="connsiteY22" fmla="*/ 751114 h 1338943"/>
              <a:gd name="connsiteX23" fmla="*/ 5377543 w 12213771"/>
              <a:gd name="connsiteY23" fmla="*/ 1023257 h 1338943"/>
              <a:gd name="connsiteX24" fmla="*/ 5693228 w 12213771"/>
              <a:gd name="connsiteY24" fmla="*/ 1023257 h 1338943"/>
              <a:gd name="connsiteX25" fmla="*/ 5693228 w 12213771"/>
              <a:gd name="connsiteY25" fmla="*/ 0 h 1338943"/>
              <a:gd name="connsiteX26" fmla="*/ 6324600 w 12213771"/>
              <a:gd name="connsiteY26" fmla="*/ 0 h 1338943"/>
              <a:gd name="connsiteX27" fmla="*/ 6324600 w 12213771"/>
              <a:gd name="connsiteY27" fmla="*/ 729343 h 1338943"/>
              <a:gd name="connsiteX28" fmla="*/ 6749142 w 12213771"/>
              <a:gd name="connsiteY28" fmla="*/ 729343 h 1338943"/>
              <a:gd name="connsiteX29" fmla="*/ 6749142 w 12213771"/>
              <a:gd name="connsiteY29" fmla="*/ 489857 h 1338943"/>
              <a:gd name="connsiteX30" fmla="*/ 7184571 w 12213771"/>
              <a:gd name="connsiteY30" fmla="*/ 489857 h 1338943"/>
              <a:gd name="connsiteX31" fmla="*/ 7184571 w 12213771"/>
              <a:gd name="connsiteY31" fmla="*/ 1012371 h 1338943"/>
              <a:gd name="connsiteX32" fmla="*/ 7489371 w 12213771"/>
              <a:gd name="connsiteY32" fmla="*/ 1012371 h 1338943"/>
              <a:gd name="connsiteX33" fmla="*/ 7489371 w 12213771"/>
              <a:gd name="connsiteY33" fmla="*/ 827314 h 1338943"/>
              <a:gd name="connsiteX34" fmla="*/ 7903028 w 12213771"/>
              <a:gd name="connsiteY34" fmla="*/ 827314 h 1338943"/>
              <a:gd name="connsiteX35" fmla="*/ 7903028 w 12213771"/>
              <a:gd name="connsiteY35" fmla="*/ 631371 h 1338943"/>
              <a:gd name="connsiteX36" fmla="*/ 8360228 w 12213771"/>
              <a:gd name="connsiteY36" fmla="*/ 631371 h 1338943"/>
              <a:gd name="connsiteX37" fmla="*/ 8360228 w 12213771"/>
              <a:gd name="connsiteY37" fmla="*/ 1273628 h 1338943"/>
              <a:gd name="connsiteX38" fmla="*/ 10178142 w 12213771"/>
              <a:gd name="connsiteY38" fmla="*/ 1273628 h 1338943"/>
              <a:gd name="connsiteX39" fmla="*/ 10178142 w 12213771"/>
              <a:gd name="connsiteY39" fmla="*/ 740228 h 1338943"/>
              <a:gd name="connsiteX40" fmla="*/ 10580914 w 12213771"/>
              <a:gd name="connsiteY40" fmla="*/ 740228 h 1338943"/>
              <a:gd name="connsiteX41" fmla="*/ 10580914 w 12213771"/>
              <a:gd name="connsiteY41" fmla="*/ 511628 h 1338943"/>
              <a:gd name="connsiteX42" fmla="*/ 11353800 w 12213771"/>
              <a:gd name="connsiteY42" fmla="*/ 511628 h 1338943"/>
              <a:gd name="connsiteX43" fmla="*/ 11353800 w 12213771"/>
              <a:gd name="connsiteY43" fmla="*/ 979714 h 1338943"/>
              <a:gd name="connsiteX44" fmla="*/ 11636828 w 12213771"/>
              <a:gd name="connsiteY44" fmla="*/ 979714 h 1338943"/>
              <a:gd name="connsiteX45" fmla="*/ 11636828 w 12213771"/>
              <a:gd name="connsiteY45" fmla="*/ 642257 h 1338943"/>
              <a:gd name="connsiteX46" fmla="*/ 12050485 w 12213771"/>
              <a:gd name="connsiteY46" fmla="*/ 642257 h 1338943"/>
              <a:gd name="connsiteX47" fmla="*/ 12050485 w 12213771"/>
              <a:gd name="connsiteY47" fmla="*/ 816428 h 1338943"/>
              <a:gd name="connsiteX48" fmla="*/ 12213771 w 12213771"/>
              <a:gd name="connsiteY48" fmla="*/ 816428 h 1338943"/>
              <a:gd name="connsiteX49" fmla="*/ 12213771 w 12213771"/>
              <a:gd name="connsiteY49" fmla="*/ 1338943 h 1338943"/>
              <a:gd name="connsiteX50" fmla="*/ 0 w 12213771"/>
              <a:gd name="connsiteY50" fmla="*/ 1338943 h 1338943"/>
              <a:gd name="connsiteX51" fmla="*/ 0 w 12213771"/>
              <a:gd name="connsiteY51" fmla="*/ 870857 h 1338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213771" h="1338943">
                <a:moveTo>
                  <a:pt x="0" y="870857"/>
                </a:moveTo>
                <a:lnTo>
                  <a:pt x="587828" y="870857"/>
                </a:lnTo>
                <a:lnTo>
                  <a:pt x="587828" y="1034143"/>
                </a:lnTo>
                <a:lnTo>
                  <a:pt x="729342" y="1034143"/>
                </a:lnTo>
                <a:lnTo>
                  <a:pt x="729342" y="598714"/>
                </a:lnTo>
                <a:lnTo>
                  <a:pt x="1001485" y="326571"/>
                </a:lnTo>
                <a:lnTo>
                  <a:pt x="1240971" y="566057"/>
                </a:lnTo>
                <a:lnTo>
                  <a:pt x="1240971" y="729343"/>
                </a:lnTo>
                <a:lnTo>
                  <a:pt x="2111828" y="729343"/>
                </a:lnTo>
                <a:lnTo>
                  <a:pt x="2111828" y="511628"/>
                </a:lnTo>
                <a:lnTo>
                  <a:pt x="2579914" y="511628"/>
                </a:lnTo>
                <a:lnTo>
                  <a:pt x="2579914" y="1153885"/>
                </a:lnTo>
                <a:lnTo>
                  <a:pt x="2732314" y="1153885"/>
                </a:lnTo>
                <a:lnTo>
                  <a:pt x="2732314" y="947057"/>
                </a:lnTo>
                <a:lnTo>
                  <a:pt x="3200400" y="947057"/>
                </a:lnTo>
                <a:lnTo>
                  <a:pt x="3200400" y="696685"/>
                </a:lnTo>
                <a:lnTo>
                  <a:pt x="3712028" y="696685"/>
                </a:lnTo>
                <a:lnTo>
                  <a:pt x="3712028" y="446314"/>
                </a:lnTo>
                <a:lnTo>
                  <a:pt x="4517571" y="446314"/>
                </a:lnTo>
                <a:lnTo>
                  <a:pt x="4517571" y="620485"/>
                </a:lnTo>
                <a:lnTo>
                  <a:pt x="4724400" y="620485"/>
                </a:lnTo>
                <a:lnTo>
                  <a:pt x="4985657" y="359228"/>
                </a:lnTo>
                <a:lnTo>
                  <a:pt x="5377543" y="751114"/>
                </a:lnTo>
                <a:lnTo>
                  <a:pt x="5377543" y="1023257"/>
                </a:lnTo>
                <a:lnTo>
                  <a:pt x="5693228" y="1023257"/>
                </a:lnTo>
                <a:lnTo>
                  <a:pt x="5693228" y="0"/>
                </a:lnTo>
                <a:lnTo>
                  <a:pt x="6324600" y="0"/>
                </a:lnTo>
                <a:lnTo>
                  <a:pt x="6324600" y="729343"/>
                </a:lnTo>
                <a:lnTo>
                  <a:pt x="6749142" y="729343"/>
                </a:lnTo>
                <a:lnTo>
                  <a:pt x="6749142" y="489857"/>
                </a:lnTo>
                <a:lnTo>
                  <a:pt x="7184571" y="489857"/>
                </a:lnTo>
                <a:lnTo>
                  <a:pt x="7184571" y="1012371"/>
                </a:lnTo>
                <a:lnTo>
                  <a:pt x="7489371" y="1012371"/>
                </a:lnTo>
                <a:lnTo>
                  <a:pt x="7489371" y="827314"/>
                </a:lnTo>
                <a:lnTo>
                  <a:pt x="7903028" y="827314"/>
                </a:lnTo>
                <a:lnTo>
                  <a:pt x="7903028" y="631371"/>
                </a:lnTo>
                <a:lnTo>
                  <a:pt x="8360228" y="631371"/>
                </a:lnTo>
                <a:lnTo>
                  <a:pt x="8360228" y="1273628"/>
                </a:lnTo>
                <a:lnTo>
                  <a:pt x="10178142" y="1273628"/>
                </a:lnTo>
                <a:lnTo>
                  <a:pt x="10178142" y="740228"/>
                </a:lnTo>
                <a:lnTo>
                  <a:pt x="10580914" y="740228"/>
                </a:lnTo>
                <a:lnTo>
                  <a:pt x="10580914" y="511628"/>
                </a:lnTo>
                <a:lnTo>
                  <a:pt x="11353800" y="511628"/>
                </a:lnTo>
                <a:lnTo>
                  <a:pt x="11353800" y="979714"/>
                </a:lnTo>
                <a:lnTo>
                  <a:pt x="11636828" y="979714"/>
                </a:lnTo>
                <a:lnTo>
                  <a:pt x="11636828" y="642257"/>
                </a:lnTo>
                <a:lnTo>
                  <a:pt x="12050485" y="642257"/>
                </a:lnTo>
                <a:lnTo>
                  <a:pt x="12050485" y="816428"/>
                </a:lnTo>
                <a:lnTo>
                  <a:pt x="12213771" y="816428"/>
                </a:lnTo>
                <a:lnTo>
                  <a:pt x="12213771" y="1338943"/>
                </a:lnTo>
                <a:lnTo>
                  <a:pt x="0" y="1338943"/>
                </a:lnTo>
                <a:lnTo>
                  <a:pt x="0" y="8708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12"/>
          <p:cNvSpPr/>
          <p:nvPr userDrawn="1"/>
        </p:nvSpPr>
        <p:spPr>
          <a:xfrm>
            <a:off x="832924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 13"/>
          <p:cNvSpPr/>
          <p:nvPr userDrawn="1"/>
        </p:nvSpPr>
        <p:spPr>
          <a:xfrm>
            <a:off x="10332417" y="6742490"/>
            <a:ext cx="0" cy="228600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762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 userDrawn="1"/>
        </p:nvSpPr>
        <p:spPr>
          <a:xfrm>
            <a:off x="3293324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 userDrawn="1"/>
        </p:nvSpPr>
        <p:spPr>
          <a:xfrm>
            <a:off x="2766908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 userDrawn="1"/>
        </p:nvSpPr>
        <p:spPr>
          <a:xfrm>
            <a:off x="3846781" y="6517967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 userDrawn="1"/>
        </p:nvSpPr>
        <p:spPr>
          <a:xfrm>
            <a:off x="3846781" y="5953308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 userDrawn="1"/>
        </p:nvSpPr>
        <p:spPr>
          <a:xfrm>
            <a:off x="4804400" y="6517118"/>
            <a:ext cx="377572" cy="179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831997" y="6999073"/>
            <a:ext cx="377572" cy="514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5831997" y="7547965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 userDrawn="1"/>
        </p:nvSpPr>
        <p:spPr>
          <a:xfrm>
            <a:off x="5831997" y="7896771"/>
            <a:ext cx="377572" cy="314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6760484" y="7006773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 userDrawn="1"/>
        </p:nvSpPr>
        <p:spPr>
          <a:xfrm>
            <a:off x="7532475" y="7007106"/>
            <a:ext cx="377572" cy="202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796716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 userDrawn="1"/>
        </p:nvSpPr>
        <p:spPr>
          <a:xfrm>
            <a:off x="7562584" y="648486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 userDrawn="1"/>
        </p:nvSpPr>
        <p:spPr>
          <a:xfrm>
            <a:off x="7967163" y="649617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 userDrawn="1"/>
        </p:nvSpPr>
        <p:spPr>
          <a:xfrm>
            <a:off x="11678432" y="648542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 userDrawn="1"/>
        </p:nvSpPr>
        <p:spPr>
          <a:xfrm>
            <a:off x="11678432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 userDrawn="1"/>
        </p:nvSpPr>
        <p:spPr>
          <a:xfrm>
            <a:off x="10254327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10629926" y="7021382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 userDrawn="1"/>
        </p:nvSpPr>
        <p:spPr>
          <a:xfrm>
            <a:off x="11028984" y="7021715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/>
          <p:cNvSpPr/>
          <p:nvPr userDrawn="1"/>
        </p:nvSpPr>
        <p:spPr>
          <a:xfrm>
            <a:off x="10638811" y="7260103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 userDrawn="1"/>
        </p:nvSpPr>
        <p:spPr>
          <a:xfrm>
            <a:off x="4804083" y="7007106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 userDrawn="1"/>
        </p:nvSpPr>
        <p:spPr>
          <a:xfrm>
            <a:off x="3316312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 userDrawn="1"/>
        </p:nvSpPr>
        <p:spPr>
          <a:xfrm>
            <a:off x="3717673" y="7018221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/>
          <p:cNvSpPr/>
          <p:nvPr userDrawn="1"/>
        </p:nvSpPr>
        <p:spPr>
          <a:xfrm>
            <a:off x="835852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/>
          <p:cNvSpPr/>
          <p:nvPr userDrawn="1"/>
        </p:nvSpPr>
        <p:spPr>
          <a:xfrm>
            <a:off x="1206333" y="6997118"/>
            <a:ext cx="322865" cy="202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 userDrawn="1"/>
        </p:nvSpPr>
        <p:spPr>
          <a:xfrm>
            <a:off x="1599469" y="7007731"/>
            <a:ext cx="322865" cy="3706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39537" y="6099933"/>
            <a:ext cx="386597" cy="324312"/>
          </a:xfrm>
          <a:prstGeom prst="rect">
            <a:avLst/>
          </a:prstGeom>
        </p:spPr>
      </p:pic>
      <p:grpSp>
        <p:nvGrpSpPr>
          <p:cNvPr id="41" name="Group 40"/>
          <p:cNvGrpSpPr/>
          <p:nvPr userDrawn="1"/>
        </p:nvGrpSpPr>
        <p:grpSpPr>
          <a:xfrm>
            <a:off x="204015" y="5118708"/>
            <a:ext cx="11740704" cy="3442592"/>
            <a:chOff x="204270" y="2557542"/>
            <a:chExt cx="11740704" cy="344259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1851790" y="5394051"/>
              <a:ext cx="1043809" cy="60608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04259" y="2557542"/>
              <a:ext cx="510944" cy="47444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43681" y="2673051"/>
              <a:ext cx="1046250" cy="6075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91959" y="2910948"/>
              <a:ext cx="828721" cy="481193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710356" y="5111090"/>
              <a:ext cx="828721" cy="48119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3483744" y="5412472"/>
              <a:ext cx="540840" cy="314036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86446" y="3572593"/>
              <a:ext cx="496297" cy="55188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958944" y="3672803"/>
              <a:ext cx="391886" cy="43577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9612085" y="3700923"/>
              <a:ext cx="391887" cy="43577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431810" y="3904180"/>
              <a:ext cx="133194" cy="26154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10657255" y="3904180"/>
              <a:ext cx="133195" cy="26154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11134392" y="3936453"/>
              <a:ext cx="284031" cy="25369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17761" y="3914938"/>
              <a:ext cx="127716" cy="25078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43205" y="3914938"/>
              <a:ext cx="127717" cy="25078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204270" y="3914938"/>
              <a:ext cx="301789" cy="26776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flipH="1">
              <a:off x="648714" y="3914938"/>
              <a:ext cx="301789" cy="267760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43977" y="3727272"/>
              <a:ext cx="391886" cy="43577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1272686" y="3732476"/>
              <a:ext cx="391887" cy="435778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11219" y="3923584"/>
              <a:ext cx="172984" cy="26656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724409" y="3606161"/>
              <a:ext cx="489652" cy="58575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589254" y="3594928"/>
              <a:ext cx="489652" cy="58575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455322" y="3573413"/>
              <a:ext cx="489652" cy="585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39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20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emf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emf"/><Relationship Id="rId11" Type="http://schemas.openxmlformats.org/officeDocument/2006/relationships/image" Target="../media/image25.emf"/><Relationship Id="rId5" Type="http://schemas.openxmlformats.org/officeDocument/2006/relationships/image" Target="../media/image19.emf"/><Relationship Id="rId10" Type="http://schemas.openxmlformats.org/officeDocument/2006/relationships/image" Target="../media/image24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67" y="3399227"/>
            <a:ext cx="1493519" cy="11335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6946" y="195879"/>
            <a:ext cx="1153719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rgbClr val="FFC000"/>
                </a:solidFill>
              </a:rPr>
              <a:t>Urban95: </a:t>
            </a:r>
          </a:p>
          <a:p>
            <a:pPr algn="ctr"/>
            <a:r>
              <a:rPr lang="en-US" sz="3600" dirty="0">
                <a:solidFill>
                  <a:srgbClr val="FFC000"/>
                </a:solidFill>
              </a:rPr>
              <a:t>Perspectives from Bhubaneswar’s Smart City Strategic Plan </a:t>
            </a:r>
            <a:endParaRPr lang="en-CA" sz="3600" dirty="0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15113" y="2215748"/>
            <a:ext cx="42205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Dr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Krishan Kumar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Vice Chairman </a:t>
            </a:r>
          </a:p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Bhubaneswar Development Authority</a:t>
            </a:r>
          </a:p>
        </p:txBody>
      </p:sp>
    </p:spTree>
    <p:extLst>
      <p:ext uri="{BB962C8B-B14F-4D97-AF65-F5344CB8AC3E}">
        <p14:creationId xmlns:p14="http://schemas.microsoft.com/office/powerpoint/2010/main" val="19224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49421468"/>
              </p:ext>
            </p:extLst>
          </p:nvPr>
        </p:nvGraphicFramePr>
        <p:xfrm>
          <a:off x="532263" y="690487"/>
          <a:ext cx="10877265" cy="4639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-16933" y="-4762"/>
            <a:ext cx="12208933" cy="5381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sz="3200" b="1" smtClean="0">
                <a:solidFill>
                  <a:srgbClr val="4F81BD">
                    <a:lumMod val="40000"/>
                    <a:lumOff val="60000"/>
                  </a:srgbClr>
                </a:solidFill>
              </a:rPr>
              <a:t>Upcoming Smart Projects</a:t>
            </a:r>
            <a:endParaRPr lang="en-US" sz="3200" b="1" dirty="0">
              <a:solidFill>
                <a:srgbClr val="4F81BD">
                  <a:lumMod val="40000"/>
                  <a:lumOff val="60000"/>
                </a:srgb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400" b="1" dirty="0"/>
              <a:t>STRATEGY- KEY INTERVENTIONS</a:t>
            </a:r>
          </a:p>
        </p:txBody>
      </p:sp>
    </p:spTree>
    <p:extLst>
      <p:ext uri="{BB962C8B-B14F-4D97-AF65-F5344CB8AC3E}">
        <p14:creationId xmlns:p14="http://schemas.microsoft.com/office/powerpoint/2010/main" val="37332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3" y="1687105"/>
            <a:ext cx="1176981" cy="1041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01" y="3157196"/>
            <a:ext cx="960415" cy="984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93" y="4703410"/>
            <a:ext cx="1082032" cy="10508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072" y="1621618"/>
            <a:ext cx="434741" cy="119808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60603" y="174622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66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86236" y="2115620"/>
            <a:ext cx="1943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Low income neighbourhoods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42660" y="176634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52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8293" y="2135740"/>
            <a:ext cx="19431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Child clubs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972" y="4428318"/>
            <a:ext cx="434741" cy="119808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22503" y="455292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43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48136" y="4922320"/>
            <a:ext cx="1943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School interventions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4560" y="457304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61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30193" y="4942440"/>
            <a:ext cx="19431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err="1"/>
              <a:t>Anganwadis</a:t>
            </a:r>
            <a:endParaRPr lang="en-IN" sz="2000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871" y="1628972"/>
            <a:ext cx="434741" cy="119808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61109" y="176634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26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86742" y="2135740"/>
            <a:ext cx="1943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Child led planning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672" y="3044018"/>
            <a:ext cx="434741" cy="119808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35203" y="316862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2035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60836" y="3538020"/>
            <a:ext cx="19431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Child club members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17260" y="3188748"/>
            <a:ext cx="102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260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42893" y="3558140"/>
            <a:ext cx="19431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Child leaders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1209" y="2497343"/>
            <a:ext cx="935227" cy="13425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29" y="2567569"/>
            <a:ext cx="2458688" cy="111758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46"/>
          <a:stretch/>
        </p:blipFill>
        <p:spPr>
          <a:xfrm>
            <a:off x="10054949" y="1343344"/>
            <a:ext cx="1662383" cy="108822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83"/>
          <a:stretch/>
        </p:blipFill>
        <p:spPr>
          <a:xfrm>
            <a:off x="9861883" y="3769316"/>
            <a:ext cx="1933877" cy="137317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64" y="3988822"/>
            <a:ext cx="161925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0417" y="1561784"/>
            <a:ext cx="826914" cy="64315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2800" b="1" dirty="0" smtClean="0"/>
              <a:t>IMPLEMENTATION THROUGH PARTNERSHIPS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9413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6" r="31093"/>
          <a:stretch/>
        </p:blipFill>
        <p:spPr>
          <a:xfrm>
            <a:off x="-12700" y="0"/>
            <a:ext cx="3975100" cy="6858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8216900" y="0"/>
            <a:ext cx="3987800" cy="6858000"/>
          </a:xfrm>
          <a:prstGeom prst="rect">
            <a:avLst/>
          </a:prstGeom>
          <a:blipFill dpi="0" rotWithShape="1"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9137" t="-32567" r="-118285" b="-98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5" r="36666" b="11847"/>
          <a:stretch/>
        </p:blipFill>
        <p:spPr>
          <a:xfrm>
            <a:off x="4107544" y="0"/>
            <a:ext cx="399142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9015" y="3766457"/>
            <a:ext cx="366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  <p:sp>
        <p:nvSpPr>
          <p:cNvPr id="3" name="Freeform 2"/>
          <p:cNvSpPr/>
          <p:nvPr/>
        </p:nvSpPr>
        <p:spPr>
          <a:xfrm>
            <a:off x="1045029" y="6324600"/>
            <a:ext cx="10101942" cy="0"/>
          </a:xfrm>
          <a:custGeom>
            <a:avLst/>
            <a:gdLst>
              <a:gd name="connsiteX0" fmla="*/ 0 w 10101942"/>
              <a:gd name="connsiteY0" fmla="*/ 0 h 0"/>
              <a:gd name="connsiteX1" fmla="*/ 10101942 w 1010194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01942">
                <a:moveTo>
                  <a:pt x="0" y="0"/>
                </a:moveTo>
                <a:lnTo>
                  <a:pt x="10101942" y="0"/>
                </a:lnTo>
              </a:path>
            </a:pathLst>
          </a:custGeom>
          <a:noFill/>
          <a:ln w="19050">
            <a:solidFill>
              <a:schemeClr val="bg1"/>
            </a:solidFill>
            <a:prstDash val="sys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 Development Trends</a:t>
            </a:r>
          </a:p>
        </p:txBody>
      </p:sp>
      <p:pic>
        <p:nvPicPr>
          <p:cNvPr id="9" name="Picture 4" descr="http://soods26.files.wordpress.com/2011/09/india_hyderabad_traffic_jam_rush_nervous_pollution.jpg?w=59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" t="12588" r="1530"/>
          <a:stretch/>
        </p:blipFill>
        <p:spPr bwMode="auto">
          <a:xfrm>
            <a:off x="20853" y="590991"/>
            <a:ext cx="5960848" cy="406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b="6436"/>
          <a:stretch/>
        </p:blipFill>
        <p:spPr bwMode="auto">
          <a:xfrm>
            <a:off x="6087927" y="590991"/>
            <a:ext cx="6104073" cy="406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260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J:\Naya Raipur TOD Project\5.0 Design (Work) Phase\WORKSHOP\Naya_Raipur_Photos\DSC042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7"/>
          <a:stretch/>
        </p:blipFill>
        <p:spPr bwMode="auto">
          <a:xfrm>
            <a:off x="6170496" y="583066"/>
            <a:ext cx="5927722" cy="3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graphics8.nytimes.com/images/2008/06/09/world/09gated-span-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997" r="9250" b="1876"/>
          <a:stretch/>
        </p:blipFill>
        <p:spPr bwMode="auto">
          <a:xfrm>
            <a:off x="59250" y="627177"/>
            <a:ext cx="6051989" cy="39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rgbClr val="4F81BD">
                    <a:lumMod val="40000"/>
                    <a:lumOff val="60000"/>
                  </a:srgbClr>
                </a:solidFill>
              </a:rPr>
              <a:t>New Suburban Cities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148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78"/>
          <a:stretch/>
        </p:blipFill>
        <p:spPr>
          <a:xfrm>
            <a:off x="3044142" y="551326"/>
            <a:ext cx="9147859" cy="63536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rgbClr val="4F81BD">
                    <a:lumMod val="40000"/>
                    <a:lumOff val="60000"/>
                  </a:srgbClr>
                </a:solidFill>
              </a:rPr>
              <a:t>Need for a Paradigm Shift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1559037"/>
            <a:ext cx="29603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…from isolated project designs to systems-based approach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89129"/>
            <a:ext cx="12208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Urban Agenda</a:t>
            </a:r>
          </a:p>
        </p:txBody>
      </p:sp>
    </p:spTree>
    <p:extLst>
      <p:ext uri="{BB962C8B-B14F-4D97-AF65-F5344CB8AC3E}">
        <p14:creationId xmlns:p14="http://schemas.microsoft.com/office/powerpoint/2010/main" val="306811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50000"/>
            </a:schemeClr>
          </a:solidFill>
        </p:spPr>
        <p:txBody>
          <a:bodyPr/>
          <a:lstStyle/>
          <a:p>
            <a:pPr algn="r"/>
            <a:r>
              <a:rPr lang="en-US" sz="3200" b="1" dirty="0">
                <a:solidFill>
                  <a:srgbClr val="4F81BD">
                    <a:lumMod val="40000"/>
                    <a:lumOff val="60000"/>
                  </a:srgbClr>
                </a:solidFill>
              </a:rPr>
              <a:t>Reorienting City Systems: From Part to Whole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525"/>
          <a:stretch/>
        </p:blipFill>
        <p:spPr>
          <a:xfrm>
            <a:off x="152400" y="557970"/>
            <a:ext cx="11719560" cy="63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" t="20294" r="3529" b="29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rgbClr val="4F81BD">
                    <a:lumMod val="40000"/>
                    <a:lumOff val="60000"/>
                  </a:srgbClr>
                </a:solidFill>
              </a:rPr>
              <a:t>Bhubaneswar’s Smart City Strategic Plan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488" y="1977926"/>
            <a:ext cx="2902148" cy="2902148"/>
            <a:chOff x="1488" y="528717"/>
            <a:chExt cx="2902148" cy="2902148"/>
          </a:xfrm>
        </p:grpSpPr>
        <p:sp>
          <p:nvSpPr>
            <p:cNvPr id="20" name="Oval 19"/>
            <p:cNvSpPr/>
            <p:nvPr/>
          </p:nvSpPr>
          <p:spPr>
            <a:xfrm>
              <a:off x="1488" y="528717"/>
              <a:ext cx="2902148" cy="2902148"/>
            </a:xfrm>
            <a:prstGeom prst="ellipse">
              <a:avLst/>
            </a:prstGeom>
            <a:solidFill>
              <a:srgbClr val="15A3A3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1" name="Oval 4"/>
            <p:cNvSpPr txBox="1"/>
            <p:nvPr/>
          </p:nvSpPr>
          <p:spPr>
            <a:xfrm>
              <a:off x="426498" y="953727"/>
              <a:ext cx="2052128" cy="205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59715" tIns="26670" rIns="159715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>
                  <a:solidFill>
                    <a:schemeClr val="tx1"/>
                  </a:solidFill>
                </a:rPr>
                <a:t>TRANSIT ORIENTED CITY 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Compact urban form and sustainable mobility choices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23207" y="1977926"/>
            <a:ext cx="2902148" cy="2902148"/>
            <a:chOff x="2323207" y="528717"/>
            <a:chExt cx="2902148" cy="2902148"/>
          </a:xfrm>
        </p:grpSpPr>
        <p:sp>
          <p:nvSpPr>
            <p:cNvPr id="18" name="Oval 17"/>
            <p:cNvSpPr/>
            <p:nvPr/>
          </p:nvSpPr>
          <p:spPr>
            <a:xfrm>
              <a:off x="2323207" y="528717"/>
              <a:ext cx="2902148" cy="2902148"/>
            </a:xfrm>
            <a:prstGeom prst="ellipse">
              <a:avLst/>
            </a:prstGeom>
            <a:solidFill>
              <a:srgbClr val="E74C3C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alpha val="50000"/>
                <a:hueOff val="2812566"/>
                <a:satOff val="-4220"/>
                <a:lumOff val="-686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Oval 6"/>
            <p:cNvSpPr txBox="1"/>
            <p:nvPr/>
          </p:nvSpPr>
          <p:spPr>
            <a:xfrm>
              <a:off x="2748217" y="953727"/>
              <a:ext cx="2052128" cy="205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59715" tIns="26670" rIns="159715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>
                  <a:solidFill>
                    <a:schemeClr val="tx1"/>
                  </a:solidFill>
                </a:rPr>
                <a:t>LIVABLE CITY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Range of housing while enhancing its heritage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44925" y="1977926"/>
            <a:ext cx="2902148" cy="2902148"/>
            <a:chOff x="4644925" y="528717"/>
            <a:chExt cx="2902148" cy="2902148"/>
          </a:xfrm>
        </p:grpSpPr>
        <p:sp>
          <p:nvSpPr>
            <p:cNvPr id="16" name="Oval 15"/>
            <p:cNvSpPr/>
            <p:nvPr/>
          </p:nvSpPr>
          <p:spPr>
            <a:xfrm>
              <a:off x="4644925" y="528717"/>
              <a:ext cx="2902148" cy="2902148"/>
            </a:xfrm>
            <a:prstGeom prst="ellipse">
              <a:avLst/>
            </a:prstGeom>
            <a:solidFill>
              <a:srgbClr val="F39C12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alpha val="50000"/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7" name="Oval 8"/>
            <p:cNvSpPr txBox="1"/>
            <p:nvPr/>
          </p:nvSpPr>
          <p:spPr>
            <a:xfrm>
              <a:off x="5069935" y="953727"/>
              <a:ext cx="2052128" cy="205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59715" tIns="26670" rIns="159715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>
                  <a:solidFill>
                    <a:schemeClr val="tx1"/>
                  </a:solidFill>
                </a:rPr>
                <a:t>CHILD-FRIENDLY CITY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Accessible, safe, inclusive public places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66644" y="1977926"/>
            <a:ext cx="2902148" cy="2902148"/>
            <a:chOff x="6966644" y="528717"/>
            <a:chExt cx="2902148" cy="2902148"/>
          </a:xfrm>
        </p:grpSpPr>
        <p:sp>
          <p:nvSpPr>
            <p:cNvPr id="14" name="Oval 13"/>
            <p:cNvSpPr/>
            <p:nvPr/>
          </p:nvSpPr>
          <p:spPr>
            <a:xfrm>
              <a:off x="6966644" y="528717"/>
              <a:ext cx="2902148" cy="2902148"/>
            </a:xfrm>
            <a:prstGeom prst="ellipse">
              <a:avLst/>
            </a:prstGeom>
            <a:solidFill>
              <a:srgbClr val="94B155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alpha val="50000"/>
                <a:hueOff val="8437698"/>
                <a:satOff val="-12660"/>
                <a:lumOff val="-2059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Oval 10"/>
            <p:cNvSpPr txBox="1"/>
            <p:nvPr/>
          </p:nvSpPr>
          <p:spPr>
            <a:xfrm>
              <a:off x="7391654" y="953727"/>
              <a:ext cx="2052128" cy="205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59715" tIns="26670" rIns="159715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ECO-CITY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Resilient, clean, green and healthy environment 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88363" y="1977926"/>
            <a:ext cx="2902148" cy="2902148"/>
            <a:chOff x="9288363" y="528717"/>
            <a:chExt cx="2902148" cy="2902148"/>
          </a:xfrm>
        </p:grpSpPr>
        <p:sp>
          <p:nvSpPr>
            <p:cNvPr id="12" name="Oval 11"/>
            <p:cNvSpPr/>
            <p:nvPr/>
          </p:nvSpPr>
          <p:spPr>
            <a:xfrm>
              <a:off x="9288363" y="528717"/>
              <a:ext cx="2902148" cy="2902148"/>
            </a:xfrm>
            <a:prstGeom prst="ellipse">
              <a:avLst/>
            </a:prstGeom>
            <a:solidFill>
              <a:srgbClr val="95A5A6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alpha val="50000"/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Oval 12"/>
            <p:cNvSpPr txBox="1"/>
            <p:nvPr/>
          </p:nvSpPr>
          <p:spPr>
            <a:xfrm>
              <a:off x="9713373" y="953727"/>
              <a:ext cx="2052128" cy="2052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59715" tIns="26670" rIns="159715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>
                  <a:solidFill>
                    <a:schemeClr val="tx1"/>
                  </a:solidFill>
                </a:rPr>
                <a:t>REGIONAL ECONOMIC CENTRE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solidFill>
                    <a:schemeClr val="tx1"/>
                  </a:solidFill>
                </a:rPr>
                <a:t>Knowledge based enterprises and sustainable tourism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409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9196" y="942741"/>
            <a:ext cx="4489697" cy="3178129"/>
            <a:chOff x="1914388" y="1488994"/>
            <a:chExt cx="4489697" cy="317812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6133981" y="2235442"/>
              <a:ext cx="0" cy="2431681"/>
            </a:xfrm>
            <a:prstGeom prst="straightConnector1">
              <a:avLst/>
            </a:prstGeom>
            <a:ln w="25400">
              <a:solidFill>
                <a:srgbClr val="E0A50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2815" y="1488994"/>
              <a:ext cx="1131270" cy="7827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508812" y="1687907"/>
              <a:ext cx="23693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39C1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Child Friendly Infrastructure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14388" y="2423194"/>
              <a:ext cx="4241538" cy="16953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67 Playgrounds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 1 per ward</a:t>
              </a:r>
            </a:p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 Traffic Signals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near schools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 Public Kiosks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with information panels</a:t>
              </a:r>
            </a:p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 City Buses</a:t>
              </a:r>
            </a:p>
            <a:p>
              <a:pPr marL="0" marR="0" lvl="0" indent="0" algn="l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redeveloped informal settlements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3174458" y="2247712"/>
              <a:ext cx="2098357" cy="0"/>
            </a:xfrm>
            <a:prstGeom prst="line">
              <a:avLst/>
            </a:prstGeom>
            <a:ln w="12700">
              <a:solidFill>
                <a:srgbClr val="F39C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-1234421" y="4563591"/>
            <a:ext cx="5382448" cy="2268810"/>
            <a:chOff x="-1271999" y="4629367"/>
            <a:chExt cx="5382448" cy="226881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21790" y="4629367"/>
              <a:ext cx="0" cy="651295"/>
            </a:xfrm>
            <a:prstGeom prst="straightConnector1">
              <a:avLst/>
            </a:prstGeom>
            <a:ln w="25400"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2208" y="5309804"/>
              <a:ext cx="2777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F9CCC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Child friendly component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F9CCC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 planning documents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-1271999" y="6190291"/>
              <a:ext cx="44462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Form based Urban Codes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Update existing plans 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4285" y="5287311"/>
              <a:ext cx="936164" cy="916762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11049" y="5932323"/>
              <a:ext cx="3211716" cy="0"/>
            </a:xfrm>
            <a:prstGeom prst="line">
              <a:avLst/>
            </a:prstGeom>
            <a:ln w="12700">
              <a:solidFill>
                <a:srgbClr val="2F9CC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ectangle 89"/>
          <p:cNvSpPr/>
          <p:nvPr/>
        </p:nvSpPr>
        <p:spPr>
          <a:xfrm>
            <a:off x="-21770" y="3996485"/>
            <a:ext cx="4802118" cy="785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44545" y="2369313"/>
            <a:ext cx="3742693" cy="1943725"/>
            <a:chOff x="1202109" y="2036523"/>
            <a:chExt cx="3742693" cy="194372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746313" y="2989961"/>
              <a:ext cx="0" cy="990287"/>
            </a:xfrm>
            <a:prstGeom prst="straightConnector1">
              <a:avLst/>
            </a:prstGeom>
            <a:ln w="25400">
              <a:solidFill>
                <a:srgbClr val="C02312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2109" y="2036523"/>
              <a:ext cx="1088408" cy="94975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299118" y="2345340"/>
              <a:ext cx="2645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Capacity Building of key government stakeholders 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21358" y="2965448"/>
              <a:ext cx="25582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year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—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batches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(25 participants)—3days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390158" y="2978429"/>
              <a:ext cx="2469197" cy="0"/>
            </a:xfrm>
            <a:prstGeom prst="line">
              <a:avLst/>
            </a:prstGeom>
            <a:ln w="12700">
              <a:solidFill>
                <a:srgbClr val="C0231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8598364" y="1223099"/>
            <a:ext cx="3917456" cy="3158886"/>
            <a:chOff x="8753541" y="2017660"/>
            <a:chExt cx="3917456" cy="3158886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9319654" y="2938110"/>
              <a:ext cx="0" cy="2238436"/>
            </a:xfrm>
            <a:prstGeom prst="straightConnector1">
              <a:avLst/>
            </a:prstGeom>
            <a:ln w="25400">
              <a:solidFill>
                <a:srgbClr val="90B436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3541" y="2017660"/>
              <a:ext cx="1132226" cy="89124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842225" y="2042201"/>
              <a:ext cx="28287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0B43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Communication &amp; Knowledge Management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607113" y="2786249"/>
              <a:ext cx="200212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Press Briefs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Panel Discussions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Website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IEC Campaign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9954145" y="2696886"/>
              <a:ext cx="2146804" cy="0"/>
            </a:xfrm>
            <a:prstGeom prst="line">
              <a:avLst/>
            </a:prstGeom>
            <a:ln w="12700">
              <a:solidFill>
                <a:srgbClr val="90B43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5615119" y="4290319"/>
            <a:ext cx="5459281" cy="2615558"/>
            <a:chOff x="7066747" y="4412344"/>
            <a:chExt cx="5459281" cy="2615558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626247" y="4412344"/>
              <a:ext cx="0" cy="983828"/>
            </a:xfrm>
            <a:prstGeom prst="straightConnector1">
              <a:avLst/>
            </a:prstGeom>
            <a:ln w="25400">
              <a:solidFill>
                <a:srgbClr val="89067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66747" y="5104145"/>
              <a:ext cx="1399610" cy="1028387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8534132" y="5374061"/>
              <a:ext cx="2650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9067C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Disseminating knowledge through workshops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9067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36035" y="6012239"/>
              <a:ext cx="498999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 Seminars &amp; 2 lectures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every year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city level and 1 state level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consultation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Annual Conference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8697804" y="5979375"/>
              <a:ext cx="2429744" cy="0"/>
            </a:xfrm>
            <a:prstGeom prst="line">
              <a:avLst/>
            </a:prstGeom>
            <a:ln w="12700">
              <a:solidFill>
                <a:srgbClr val="89067C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2239984" y="3996485"/>
            <a:ext cx="2054279" cy="855000"/>
            <a:chOff x="2247584" y="3214963"/>
            <a:chExt cx="2054279" cy="855000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 rotWithShape="1">
            <a:blip r:embed="rId8"/>
            <a:srcRect l="21966" t="9994" r="59971" b="14251"/>
            <a:stretch/>
          </p:blipFill>
          <p:spPr>
            <a:xfrm>
              <a:off x="2247584" y="3291121"/>
              <a:ext cx="660401" cy="64770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9"/>
            <a:srcRect l="40676" t="10535" r="41192" b="14602"/>
            <a:stretch/>
          </p:blipFill>
          <p:spPr>
            <a:xfrm>
              <a:off x="2952621" y="3291403"/>
              <a:ext cx="662940" cy="64008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10"/>
            <a:srcRect l="59372" r="22496"/>
            <a:stretch/>
          </p:blipFill>
          <p:spPr>
            <a:xfrm>
              <a:off x="3638922" y="3214963"/>
              <a:ext cx="662941" cy="855000"/>
            </a:xfrm>
            <a:prstGeom prst="rect">
              <a:avLst/>
            </a:prstGeom>
          </p:spPr>
        </p:pic>
      </p:grpSp>
      <p:sp>
        <p:nvSpPr>
          <p:cNvPr id="91" name="Rectangle 90"/>
          <p:cNvSpPr/>
          <p:nvPr/>
        </p:nvSpPr>
        <p:spPr>
          <a:xfrm>
            <a:off x="5324552" y="3989444"/>
            <a:ext cx="6867447" cy="785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11"/>
          <a:srcRect l="80821"/>
          <a:stretch/>
        </p:blipFill>
        <p:spPr>
          <a:xfrm>
            <a:off x="6893119" y="4004607"/>
            <a:ext cx="675330" cy="85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6E3E78-FAAE-4E6E-9368-45765A734220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ub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b="1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PROJECTS </a:t>
            </a:r>
            <a:r>
              <a:rPr lang="en-US" sz="3600" b="1" dirty="0" smtClean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rPr>
              <a:t>UNDERWAY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79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rgbClr val="4F81BD">
                    <a:lumMod val="40000"/>
                    <a:lumOff val="60000"/>
                  </a:srgbClr>
                </a:solidFill>
              </a:rPr>
              <a:t>BDA: Applying Research into Child Friendly City Design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495"/>
          <a:stretch/>
        </p:blipFill>
        <p:spPr>
          <a:xfrm>
            <a:off x="-1" y="540153"/>
            <a:ext cx="12199717" cy="63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9" t="-380" r="30153" b="9185"/>
          <a:stretch/>
        </p:blipFill>
        <p:spPr>
          <a:xfrm>
            <a:off x="1" y="1389413"/>
            <a:ext cx="4217158" cy="546858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200" b="1" dirty="0">
                <a:solidFill>
                  <a:srgbClr val="4F81BD">
                    <a:lumMod val="40000"/>
                    <a:lumOff val="60000"/>
                  </a:srgbClr>
                </a:solidFill>
              </a:rPr>
              <a:t>Upcoming Smart Projects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3445" y="655913"/>
            <a:ext cx="2476982" cy="138499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Smart Janpath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Smart Parks</a:t>
            </a:r>
          </a:p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</a:rPr>
              <a:t>EWS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Housing</a:t>
            </a:r>
            <a:endParaRPr lang="en-US" sz="28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t="2180" r="33124" b="9907"/>
          <a:stretch/>
        </p:blipFill>
        <p:spPr>
          <a:xfrm>
            <a:off x="4272876" y="944975"/>
            <a:ext cx="4625464" cy="5913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34" y="4872250"/>
            <a:ext cx="3259465" cy="1985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70" y="2838734"/>
            <a:ext cx="3302030" cy="18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290</Words>
  <Application>Microsoft Office PowerPoint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Office Theme</vt:lpstr>
      <vt:lpstr>1_Office Theme</vt:lpstr>
      <vt:lpstr>PowerPoint Presentation</vt:lpstr>
      <vt:lpstr>Current Development Trends</vt:lpstr>
      <vt:lpstr>New Suburban Cities</vt:lpstr>
      <vt:lpstr>Need for a Paradigm Shift</vt:lpstr>
      <vt:lpstr>Reorienting City Systems: From Part to Whole</vt:lpstr>
      <vt:lpstr>Bhubaneswar’s Smart City Strategic Plan</vt:lpstr>
      <vt:lpstr>PROJECTS UNDERWAY</vt:lpstr>
      <vt:lpstr>BDA: Applying Research into Child Friendly City Design</vt:lpstr>
      <vt:lpstr>Upcoming Smart Projects</vt:lpstr>
      <vt:lpstr>STRATEGY- KEY INTERVENTIONS</vt:lpstr>
      <vt:lpstr>IMPLEMENTATION THROUGH PARTNERSHIPS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Bhubaneswar into a child friendly smart city</dc:title>
  <dc:creator>Dharitri Patnaik</dc:creator>
  <cp:lastModifiedBy>Astha Malhotra</cp:lastModifiedBy>
  <cp:revision>160</cp:revision>
  <dcterms:created xsi:type="dcterms:W3CDTF">2016-05-05T09:09:18Z</dcterms:created>
  <dcterms:modified xsi:type="dcterms:W3CDTF">2017-02-01T17:52:43Z</dcterms:modified>
</cp:coreProperties>
</file>